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61" r:id="rId4"/>
    <p:sldId id="262" r:id="rId5"/>
    <p:sldId id="263" r:id="rId6"/>
    <p:sldId id="276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4" r:id="rId17"/>
    <p:sldId id="274" r:id="rId18"/>
    <p:sldId id="275" r:id="rId19"/>
  </p:sldIdLst>
  <p:sldSz cx="9144000" cy="5143500" type="screen16x9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ol Paulien Slingerland" initials="NP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7"/>
    <a:srgbClr val="008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5019" autoAdjust="0"/>
  </p:normalViewPr>
  <p:slideViewPr>
    <p:cSldViewPr>
      <p:cViewPr>
        <p:scale>
          <a:sx n="96" d="100"/>
          <a:sy n="96" d="100"/>
        </p:scale>
        <p:origin x="-2064" y="-9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F0EA9-3BA1-4ED8-9811-C972C27F35DA}" type="datetimeFigureOut">
              <a:rPr lang="da-DK" smtClean="0"/>
              <a:t>17-02-2022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FF874-7F84-476E-9820-BC78FE7A371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7349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BBC5DE-AD22-4F3D-ACA0-7BCE3BEE26B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3095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5770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At forstå hvorfor man skal betale mere end</a:t>
            </a:r>
            <a:r>
              <a:rPr lang="da-DK" baseline="0" dirty="0" smtClean="0"/>
              <a:t> naboen, kan gøre modstanden mindre</a:t>
            </a:r>
          </a:p>
          <a:p>
            <a:r>
              <a:rPr lang="da-DK" baseline="0" dirty="0" smtClean="0"/>
              <a:t>Hvordan skal parterne fordeles hvis der sker en udstykning?</a:t>
            </a:r>
          </a:p>
          <a:p>
            <a:r>
              <a:rPr lang="da-DK" baseline="0" dirty="0" smtClean="0"/>
              <a:t>Omkostningerne til udgiftsfordeling, skal være proportional i forhold til anlægsomkostninger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721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159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64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754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6486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Bygninger under Kote</a:t>
            </a:r>
            <a:r>
              <a:rPr lang="da-DK" baseline="0" dirty="0" smtClean="0"/>
              <a:t> 2,5, afgrænset ved Aulby Mølle å og Nordre Landkanal. </a:t>
            </a:r>
          </a:p>
          <a:p>
            <a:r>
              <a:rPr lang="da-DK" baseline="0" dirty="0" smtClean="0"/>
              <a:t>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1588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Det</a:t>
            </a:r>
            <a:r>
              <a:rPr lang="da-DK" baseline="0" dirty="0" smtClean="0"/>
              <a:t> kan godt opdeles i fleres % f.eks. a1+a2 +b.1+b.2=100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 smtClean="0"/>
              <a:t>Dette er et udkast -&gt; Hvad ønsker Vejlby Fed, -&gt; den endelige bliver besluttet af politikerne. 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Det betyder, at a% af de samlede projekterings-og anlægsudgifter fordeles ligeligt mellem alle ejere af fast ejendom beliggende indenfor interessegrænsen.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Hvad</a:t>
            </a:r>
            <a:r>
              <a:rPr lang="da-DK" baseline="0" dirty="0" smtClean="0"/>
              <a:t> ville det koste hvis en hændelse sker, med dens sandsynlighed. (</a:t>
            </a:r>
            <a:r>
              <a:rPr lang="da-DK" baseline="0" dirty="0" err="1" smtClean="0"/>
              <a:t>willingness</a:t>
            </a:r>
            <a:r>
              <a:rPr lang="da-DK" baseline="0" dirty="0" smtClean="0"/>
              <a:t> to </a:t>
            </a:r>
            <a:r>
              <a:rPr lang="da-DK" baseline="0" dirty="0" err="1" smtClean="0"/>
              <a:t>pay</a:t>
            </a:r>
            <a:r>
              <a:rPr lang="da-DK" baseline="0" dirty="0" smtClean="0"/>
              <a:t>)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Jordbundsforhold – udgift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 smtClean="0"/>
              <a:t>F.eks</a:t>
            </a:r>
            <a:r>
              <a:rPr lang="da-DK" baseline="0" dirty="0" smtClean="0"/>
              <a:t> </a:t>
            </a:r>
            <a:r>
              <a:rPr lang="da-DK" dirty="0" smtClean="0"/>
              <a:t>Fordeling</a:t>
            </a:r>
            <a:r>
              <a:rPr lang="da-DK" baseline="0" dirty="0" smtClean="0"/>
              <a:t> af grundbeløb og variable beløb i anlæg og drift. 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BC5DE-AD22-4F3D-ACA0-7BCE3BEE26B9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7969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459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205979"/>
            <a:ext cx="6419056" cy="8572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9" name="Rektangel 8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48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691680" y="205979"/>
            <a:ext cx="4785320" cy="4388644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9" name="Rektangel 8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205979"/>
            <a:ext cx="6419056" cy="8572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9" name="Rektangel 8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99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35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2AB470A-EF42-4442-813E-82C33A93ADF3}" type="slidenum">
              <a:rPr lang="da-DK" smtClean="0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177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654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930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596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6" name="Rektangel 5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4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55976" y="204788"/>
            <a:ext cx="433082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275655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98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67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2123728" y="195486"/>
            <a:ext cx="656307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3917"/>
            <a:ext cx="1259632" cy="350521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0" y="1203598"/>
            <a:ext cx="107504" cy="720080"/>
          </a:xfrm>
          <a:prstGeom prst="rect">
            <a:avLst/>
          </a:prstGeom>
          <a:solidFill>
            <a:srgbClr val="0053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0" y="1950541"/>
            <a:ext cx="107504" cy="720080"/>
          </a:xfrm>
          <a:prstGeom prst="rect">
            <a:avLst/>
          </a:prstGeom>
          <a:solidFill>
            <a:srgbClr val="008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5387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87974"/>
            <a:ext cx="936104" cy="661498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7" y="4918723"/>
            <a:ext cx="1061467" cy="70104"/>
          </a:xfrm>
          <a:prstGeom prst="rect">
            <a:avLst/>
          </a:prstGeom>
        </p:spPr>
      </p:pic>
      <p:sp>
        <p:nvSpPr>
          <p:cNvPr id="6" name="Tekstboks 5"/>
          <p:cNvSpPr txBox="1"/>
          <p:nvPr/>
        </p:nvSpPr>
        <p:spPr>
          <a:xfrm>
            <a:off x="7740352" y="4896494"/>
            <a:ext cx="288032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" b="1" dirty="0" smtClean="0">
                <a:solidFill>
                  <a:srgbClr val="0053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www.middelfart.dk</a:t>
            </a:r>
            <a:endParaRPr lang="da-DK" sz="600" b="1" dirty="0">
              <a:solidFill>
                <a:srgbClr val="00538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57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1475656" y="105958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Vejlby Fed,  Ansøgning til forundersøgelse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Eksempel</a:t>
            </a:r>
            <a:endParaRPr lang="da-DK" dirty="0"/>
          </a:p>
          <a:p>
            <a:endParaRPr lang="da-DK" dirty="0"/>
          </a:p>
          <a:p>
            <a:r>
              <a:rPr lang="da-DK" dirty="0"/>
              <a:t>Immateriel nytteværdi: 	</a:t>
            </a:r>
            <a:r>
              <a:rPr lang="da-DK" dirty="0" smtClean="0"/>
              <a:t>A% </a:t>
            </a:r>
            <a:r>
              <a:rPr lang="da-DK" dirty="0"/>
              <a:t>- 33 333,33 kr</a:t>
            </a:r>
            <a:r>
              <a:rPr lang="da-DK" b="1" dirty="0" smtClean="0"/>
              <a:t>. </a:t>
            </a:r>
          </a:p>
          <a:p>
            <a:r>
              <a:rPr lang="da-DK" dirty="0" smtClean="0"/>
              <a:t>Materiel </a:t>
            </a:r>
            <a:r>
              <a:rPr lang="da-DK" dirty="0"/>
              <a:t>nytteværdi:	</a:t>
            </a:r>
            <a:r>
              <a:rPr lang="da-DK" dirty="0" smtClean="0"/>
              <a:t>B% </a:t>
            </a:r>
            <a:r>
              <a:rPr lang="da-DK" dirty="0"/>
              <a:t>- 66 666,67 kr.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Immateriel nytteværdi fordeles ligeligt på de 50 huse.</a:t>
            </a:r>
          </a:p>
          <a:p>
            <a:r>
              <a:rPr lang="da-DK" dirty="0"/>
              <a:t> </a:t>
            </a:r>
          </a:p>
          <a:p>
            <a:r>
              <a:rPr lang="da-DK" u="sng" dirty="0"/>
              <a:t>33 333,33 kr.</a:t>
            </a:r>
            <a:r>
              <a:rPr lang="da-DK" dirty="0"/>
              <a:t>  = 666,67 kr./hus</a:t>
            </a:r>
          </a:p>
          <a:p>
            <a:r>
              <a:rPr lang="da-DK" dirty="0"/>
              <a:t>       50            	</a:t>
            </a:r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679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Eksempel</a:t>
            </a:r>
            <a:endParaRPr lang="da-DK" dirty="0"/>
          </a:p>
          <a:p>
            <a:endParaRPr lang="da-DK" dirty="0"/>
          </a:p>
          <a:p>
            <a:r>
              <a:rPr lang="da-DK" dirty="0"/>
              <a:t>Materiel nytteværdi:</a:t>
            </a:r>
          </a:p>
          <a:p>
            <a:r>
              <a:rPr lang="da-DK" dirty="0"/>
              <a:t>B-huse: 10 huse, der pålignes 1 part/hus 		= 10 parter.</a:t>
            </a:r>
          </a:p>
          <a:p>
            <a:r>
              <a:rPr lang="da-DK" dirty="0"/>
              <a:t>C-huse: 10 huse, der pålignes 2 parter/hus 		= 20 parter.</a:t>
            </a:r>
          </a:p>
          <a:p>
            <a:r>
              <a:rPr lang="da-DK" dirty="0"/>
              <a:t>D-huse: 20 huse, der pålignes 3 parter/hus		</a:t>
            </a:r>
            <a:r>
              <a:rPr lang="da-DK" u="sng" dirty="0"/>
              <a:t>= 60 parter.</a:t>
            </a:r>
            <a:endParaRPr lang="da-DK" dirty="0"/>
          </a:p>
          <a:p>
            <a:r>
              <a:rPr lang="da-DK" dirty="0"/>
              <a:t>Samlede antal parter				= 90 parter.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 </a:t>
            </a:r>
          </a:p>
          <a:p>
            <a:r>
              <a:rPr lang="da-DK" u="sng" dirty="0"/>
              <a:t>66 666,67 kr</a:t>
            </a:r>
            <a:r>
              <a:rPr lang="da-DK" dirty="0"/>
              <a:t>. = 740,74 kr./part</a:t>
            </a:r>
          </a:p>
          <a:p>
            <a:r>
              <a:rPr lang="da-DK" dirty="0"/>
              <a:t>       90</a:t>
            </a:r>
          </a:p>
          <a:p>
            <a:r>
              <a:rPr lang="da-DK" dirty="0"/>
              <a:t> </a:t>
            </a:r>
          </a:p>
          <a:p>
            <a:endParaRPr lang="da-DK" dirty="0"/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6045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Eksempel</a:t>
            </a:r>
            <a:endParaRPr lang="da-DK" dirty="0"/>
          </a:p>
          <a:p>
            <a:endParaRPr lang="da-DK" dirty="0"/>
          </a:p>
          <a:p>
            <a:r>
              <a:rPr lang="da-DK" dirty="0"/>
              <a:t>Samlet bidrag</a:t>
            </a:r>
          </a:p>
          <a:p>
            <a:r>
              <a:rPr lang="da-DK" dirty="0"/>
              <a:t>A-huse skal betale 666,67 kr.			=   666,67 kr.</a:t>
            </a:r>
          </a:p>
          <a:p>
            <a:r>
              <a:rPr lang="da-DK" dirty="0"/>
              <a:t>B-huse skal betale 666,67 kr. + (1 x 740,74 kr.)	</a:t>
            </a:r>
            <a:endParaRPr lang="da-DK" dirty="0" smtClean="0"/>
          </a:p>
          <a:p>
            <a:r>
              <a:rPr lang="da-DK" dirty="0"/>
              <a:t>	</a:t>
            </a:r>
            <a:r>
              <a:rPr lang="da-DK" dirty="0" smtClean="0"/>
              <a:t>				</a:t>
            </a:r>
            <a:r>
              <a:rPr lang="da-DK" dirty="0"/>
              <a:t>	= 1 407,41 kr.</a:t>
            </a:r>
          </a:p>
          <a:p>
            <a:r>
              <a:rPr lang="da-DK" dirty="0"/>
              <a:t>C-huse skal betale 666,67 kr. + (2 x 740,74 kr</a:t>
            </a:r>
            <a:r>
              <a:rPr lang="da-DK" dirty="0" smtClean="0"/>
              <a:t>.)</a:t>
            </a:r>
          </a:p>
          <a:p>
            <a:r>
              <a:rPr lang="da-DK" dirty="0"/>
              <a:t>	</a:t>
            </a:r>
            <a:r>
              <a:rPr lang="da-DK" dirty="0" smtClean="0"/>
              <a:t>			</a:t>
            </a:r>
            <a:r>
              <a:rPr lang="da-DK" dirty="0"/>
              <a:t>		= 2 148,15 kr.</a:t>
            </a:r>
          </a:p>
          <a:p>
            <a:r>
              <a:rPr lang="da-DK" dirty="0"/>
              <a:t>D-huse skal betale 666,67 kr. + (3 x 740,74 kr.)		</a:t>
            </a:r>
            <a:endParaRPr lang="da-DK" dirty="0" smtClean="0"/>
          </a:p>
          <a:p>
            <a:r>
              <a:rPr lang="da-DK" dirty="0"/>
              <a:t>	</a:t>
            </a:r>
            <a:r>
              <a:rPr lang="da-DK" dirty="0" smtClean="0"/>
              <a:t>					= </a:t>
            </a:r>
            <a:r>
              <a:rPr lang="da-DK" dirty="0"/>
              <a:t>2 888,89 kr.</a:t>
            </a:r>
          </a:p>
          <a:p>
            <a:r>
              <a:rPr lang="da-DK" dirty="0"/>
              <a:t> </a:t>
            </a:r>
          </a:p>
          <a:p>
            <a:endParaRPr lang="da-DK" dirty="0"/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2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– evt. mindre bidrag </a:t>
            </a:r>
          </a:p>
          <a:p>
            <a:endParaRPr lang="da-DK" dirty="0"/>
          </a:p>
          <a:p>
            <a:r>
              <a:rPr lang="da-DK" dirty="0" smtClean="0"/>
              <a:t>Middelfart Kommune bidrager som lodsejer</a:t>
            </a:r>
            <a:endParaRPr lang="da-DK" dirty="0"/>
          </a:p>
          <a:p>
            <a:endParaRPr lang="da-DK" dirty="0" smtClean="0"/>
          </a:p>
          <a:p>
            <a:r>
              <a:rPr lang="da-DK" dirty="0" smtClean="0"/>
              <a:t>Ledningens ejere  kan/skal bidrage når de får en lavere økonomisk/drift udgift pga. beskyttelsen</a:t>
            </a:r>
          </a:p>
          <a:p>
            <a:endParaRPr lang="da-DK" dirty="0"/>
          </a:p>
          <a:p>
            <a:r>
              <a:rPr lang="da-DK" dirty="0" smtClean="0"/>
              <a:t>F.eks. Middelfart Spildevands pumper kører mindre -&gt; lavere  drift udgift -&gt; Spildevand får en fordel</a:t>
            </a:r>
          </a:p>
          <a:p>
            <a:endParaRPr lang="da-DK" dirty="0"/>
          </a:p>
          <a:p>
            <a:r>
              <a:rPr lang="da-DK" dirty="0" smtClean="0"/>
              <a:t>El -&gt; Kan kabelskabe tåle vand? -&gt; </a:t>
            </a:r>
          </a:p>
          <a:p>
            <a:r>
              <a:rPr lang="da-DK" dirty="0" smtClean="0"/>
              <a:t>nej) El får en fordel</a:t>
            </a:r>
          </a:p>
          <a:p>
            <a:r>
              <a:rPr lang="da-DK" dirty="0" smtClean="0"/>
              <a:t>ja) El får ikke en fordel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89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</a:t>
            </a:r>
          </a:p>
          <a:p>
            <a:endParaRPr lang="da-DK" dirty="0"/>
          </a:p>
          <a:p>
            <a:r>
              <a:rPr lang="da-DK" dirty="0" smtClean="0"/>
              <a:t>Økonomiske </a:t>
            </a:r>
            <a:r>
              <a:rPr lang="da-DK" dirty="0"/>
              <a:t>bidrag fra ledningsejerne og fra Middelfart Kommune</a:t>
            </a:r>
          </a:p>
          <a:p>
            <a:r>
              <a:rPr lang="da-DK" dirty="0" smtClean="0"/>
              <a:t>- Er </a:t>
            </a:r>
            <a:r>
              <a:rPr lang="da-DK" dirty="0"/>
              <a:t>ikke af afgørende betydning for projekts gennemførelse. 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51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</a:t>
            </a:r>
          </a:p>
          <a:p>
            <a:endParaRPr lang="da-DK" dirty="0"/>
          </a:p>
          <a:p>
            <a:r>
              <a:rPr lang="da-DK" dirty="0" smtClean="0"/>
              <a:t>Hold det simpelt og overskueligt.  - Så det bør kunne udregnes med kugleramme. </a:t>
            </a:r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Vi arbejder i nuet, for at leve i fremtiden – Hvordan implementer vi fremtiden. 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85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Vedtægter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467544" y="1449239"/>
            <a:ext cx="826803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a-DK" dirty="0" smtClean="0"/>
              <a:t>VLL </a:t>
            </a:r>
            <a:r>
              <a:rPr lang="da-DK" dirty="0"/>
              <a:t>§ 39</a:t>
            </a:r>
          </a:p>
          <a:p>
            <a:pPr lvl="0"/>
            <a:r>
              <a:rPr lang="da-DK" dirty="0"/>
              <a:t>Det skal besluttes hvilke ejendomme, der skal høre under laget. VLL § 40</a:t>
            </a:r>
          </a:p>
          <a:p>
            <a:pPr lvl="0"/>
            <a:r>
              <a:rPr lang="da-DK" dirty="0"/>
              <a:t>Der skal udarbejdes en vedtægt for </a:t>
            </a:r>
            <a:r>
              <a:rPr lang="da-DK" dirty="0" smtClean="0"/>
              <a:t>laget, </a:t>
            </a:r>
            <a:r>
              <a:rPr lang="da-DK" dirty="0"/>
              <a:t>tinglyses på ejendommene. VLL § 40 </a:t>
            </a:r>
          </a:p>
          <a:p>
            <a:r>
              <a:rPr lang="da-DK" dirty="0"/>
              <a:t>Herefter kan Byrådet garantere for lån til anlæg mv. VLL § 42</a:t>
            </a:r>
          </a:p>
          <a:p>
            <a:r>
              <a:rPr lang="da-DK" dirty="0"/>
              <a:t> </a:t>
            </a:r>
          </a:p>
          <a:p>
            <a:r>
              <a:rPr lang="da-DK" dirty="0" smtClean="0"/>
              <a:t>KBL </a:t>
            </a:r>
            <a:r>
              <a:rPr lang="da-DK" dirty="0"/>
              <a:t>§ 9</a:t>
            </a:r>
          </a:p>
          <a:p>
            <a:pPr lvl="0"/>
            <a:r>
              <a:rPr lang="da-DK" dirty="0"/>
              <a:t>Der </a:t>
            </a:r>
            <a:r>
              <a:rPr lang="da-DK" dirty="0" smtClean="0"/>
              <a:t>skal </a:t>
            </a:r>
            <a:r>
              <a:rPr lang="da-DK" dirty="0"/>
              <a:t>laves et lag og en vedtægt, der tinglyses KBL § 7</a:t>
            </a:r>
          </a:p>
          <a:p>
            <a:pPr lvl="0"/>
            <a:r>
              <a:rPr lang="da-DK" dirty="0"/>
              <a:t>Det skal besluttes hvilke ejendomme, der skal høre under laget KBL § 8</a:t>
            </a:r>
          </a:p>
          <a:p>
            <a:r>
              <a:rPr lang="da-DK" dirty="0"/>
              <a:t>Herefter kan Byrådet garantere for lån til anlæg mv.</a:t>
            </a:r>
          </a:p>
        </p:txBody>
      </p:sp>
    </p:spTree>
    <p:extLst>
      <p:ext uri="{BB962C8B-B14F-4D97-AF65-F5344CB8AC3E}">
        <p14:creationId xmlns:p14="http://schemas.microsoft.com/office/powerpoint/2010/main" val="1146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Vedtægter</a:t>
            </a:r>
          </a:p>
          <a:p>
            <a:endParaRPr lang="da-DK" dirty="0" smtClean="0"/>
          </a:p>
          <a:p>
            <a:r>
              <a:rPr lang="da-DK" dirty="0" smtClean="0"/>
              <a:t>Inspiration fra andre lag </a:t>
            </a:r>
          </a:p>
          <a:p>
            <a:endParaRPr lang="da-DK" dirty="0"/>
          </a:p>
          <a:p>
            <a:r>
              <a:rPr lang="da-DK" u="sng" dirty="0" smtClean="0"/>
              <a:t>Demokrati </a:t>
            </a:r>
          </a:p>
          <a:p>
            <a:r>
              <a:rPr lang="da-DK" dirty="0"/>
              <a:t>Pr grund, pr. byggeret, pr. hus mm. </a:t>
            </a:r>
          </a:p>
          <a:p>
            <a:r>
              <a:rPr lang="da-DK" dirty="0" smtClean="0"/>
              <a:t>Antal parter = antal stemmer </a:t>
            </a:r>
          </a:p>
          <a:p>
            <a:endParaRPr lang="da-DK" dirty="0"/>
          </a:p>
          <a:p>
            <a:r>
              <a:rPr lang="da-DK" u="sng" dirty="0" smtClean="0"/>
              <a:t>Fuldmagt</a:t>
            </a:r>
          </a:p>
          <a:p>
            <a:r>
              <a:rPr lang="da-DK" dirty="0" smtClean="0"/>
              <a:t>Repræsentere x antal</a:t>
            </a:r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 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44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Husk</a:t>
            </a:r>
          </a:p>
          <a:p>
            <a:endParaRPr lang="da-DK" dirty="0"/>
          </a:p>
          <a:p>
            <a:r>
              <a:rPr lang="da-DK" dirty="0" smtClean="0"/>
              <a:t>Spørg og snak i området.   </a:t>
            </a:r>
          </a:p>
          <a:p>
            <a:endParaRPr lang="da-DK" dirty="0" smtClean="0"/>
          </a:p>
          <a:p>
            <a:r>
              <a:rPr lang="da-DK" dirty="0" smtClean="0"/>
              <a:t>Arbejdsgruppen </a:t>
            </a:r>
            <a:r>
              <a:rPr lang="da-DK" dirty="0"/>
              <a:t>skal </a:t>
            </a:r>
            <a:r>
              <a:rPr lang="da-DK" dirty="0" smtClean="0"/>
              <a:t>på baggrund af ønsker fra lodsejere i projektområdet sende en projektansøgning til kommunen med forslag </a:t>
            </a:r>
            <a:r>
              <a:rPr lang="da-DK" dirty="0"/>
              <a:t>til udgiftsfordeling og </a:t>
            </a:r>
            <a:r>
              <a:rPr lang="da-DK" dirty="0" smtClean="0"/>
              <a:t>vedtægter.</a:t>
            </a: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1403648" y="1449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04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Ansøgning</a:t>
            </a:r>
          </a:p>
          <a:p>
            <a:r>
              <a:rPr lang="da-DK" b="1" dirty="0" smtClean="0"/>
              <a:t> </a:t>
            </a:r>
          </a:p>
          <a:p>
            <a:r>
              <a:rPr lang="da-DK" dirty="0" smtClean="0"/>
              <a:t>Formål</a:t>
            </a:r>
          </a:p>
          <a:p>
            <a:r>
              <a:rPr lang="da-DK" dirty="0" smtClean="0"/>
              <a:t>Forundersøgelse</a:t>
            </a:r>
          </a:p>
          <a:p>
            <a:r>
              <a:rPr lang="da-DK" dirty="0" smtClean="0"/>
              <a:t>Udgiftsfordeling</a:t>
            </a:r>
          </a:p>
          <a:p>
            <a:r>
              <a:rPr lang="da-DK" dirty="0" smtClean="0"/>
              <a:t>Vedtægter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99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Formål</a:t>
            </a:r>
          </a:p>
          <a:p>
            <a:endParaRPr lang="da-DK" b="1" dirty="0" smtClean="0"/>
          </a:p>
          <a:p>
            <a:r>
              <a:rPr lang="da-DK" dirty="0" smtClean="0"/>
              <a:t>Beskrivelse af problemet</a:t>
            </a:r>
          </a:p>
          <a:p>
            <a:r>
              <a:rPr lang="da-DK" dirty="0" smtClean="0"/>
              <a:t>Historik </a:t>
            </a:r>
          </a:p>
          <a:p>
            <a:r>
              <a:rPr lang="da-DK" dirty="0" smtClean="0"/>
              <a:t>Prognoser 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1969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Forundersøgelse</a:t>
            </a:r>
          </a:p>
          <a:p>
            <a:endParaRPr lang="da-DK" b="1" dirty="0"/>
          </a:p>
          <a:p>
            <a:endParaRPr lang="da-DK" b="1" dirty="0" smtClean="0"/>
          </a:p>
          <a:p>
            <a:r>
              <a:rPr lang="da-DK" dirty="0" smtClean="0"/>
              <a:t>Hvad skal der undersøges for</a:t>
            </a:r>
          </a:p>
          <a:p>
            <a:r>
              <a:rPr lang="da-DK" dirty="0" smtClean="0"/>
              <a:t>Hvad skal der undersøges til.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488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</a:t>
            </a:r>
            <a:endParaRPr lang="da-DK" dirty="0" smtClean="0"/>
          </a:p>
          <a:p>
            <a:endParaRPr lang="da-DK" dirty="0"/>
          </a:p>
          <a:p>
            <a:r>
              <a:rPr lang="da-DK" dirty="0"/>
              <a:t>De samlede </a:t>
            </a:r>
            <a:r>
              <a:rPr lang="da-DK" dirty="0" smtClean="0"/>
              <a:t>projekterings- og </a:t>
            </a:r>
            <a:r>
              <a:rPr lang="da-DK" dirty="0"/>
              <a:t>anlægsudgifter </a:t>
            </a:r>
            <a:r>
              <a:rPr lang="da-DK" dirty="0" smtClean="0"/>
              <a:t>består af immaterielt </a:t>
            </a:r>
            <a:r>
              <a:rPr lang="da-DK" dirty="0"/>
              <a:t>nytteværdi og </a:t>
            </a:r>
            <a:r>
              <a:rPr lang="da-DK" dirty="0" smtClean="0"/>
              <a:t> den materielle nytteværdi.</a:t>
            </a:r>
            <a:r>
              <a:rPr lang="da-DK" i="1" dirty="0"/>
              <a:t> </a:t>
            </a:r>
            <a:endParaRPr lang="da-DK" dirty="0" smtClean="0"/>
          </a:p>
          <a:p>
            <a:endParaRPr lang="da-DK" dirty="0">
              <a:solidFill>
                <a:srgbClr val="FF0000"/>
              </a:solidFill>
            </a:endParaRP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1211153" y="2418735"/>
            <a:ext cx="6408712" cy="1161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 smtClean="0"/>
          </a:p>
          <a:p>
            <a:pPr algn="ctr"/>
            <a:r>
              <a:rPr lang="da-DK" dirty="0" smtClean="0"/>
              <a:t>		</a:t>
            </a:r>
            <a:endParaRPr lang="da-DK" dirty="0"/>
          </a:p>
        </p:txBody>
      </p:sp>
      <p:sp>
        <p:nvSpPr>
          <p:cNvPr id="4" name="Højre-venstrepil 3"/>
          <p:cNvSpPr/>
          <p:nvPr/>
        </p:nvSpPr>
        <p:spPr>
          <a:xfrm>
            <a:off x="3046250" y="275698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6" name="Lige forbindelse 5"/>
          <p:cNvCxnSpPr/>
          <p:nvPr/>
        </p:nvCxnSpPr>
        <p:spPr>
          <a:xfrm flipV="1">
            <a:off x="3654326" y="2418735"/>
            <a:ext cx="0" cy="116112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 flipV="1">
            <a:off x="2339752" y="2418734"/>
            <a:ext cx="0" cy="1161127"/>
          </a:xfrm>
          <a:prstGeom prst="line">
            <a:avLst/>
          </a:prstGeom>
          <a:ln>
            <a:solidFill>
              <a:srgbClr val="00538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/>
          <p:nvPr/>
        </p:nvCxnSpPr>
        <p:spPr>
          <a:xfrm flipV="1">
            <a:off x="6012160" y="2427245"/>
            <a:ext cx="0" cy="1161127"/>
          </a:xfrm>
          <a:prstGeom prst="line">
            <a:avLst/>
          </a:prstGeom>
          <a:ln>
            <a:solidFill>
              <a:srgbClr val="00538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Højre-venstrepil 12"/>
          <p:cNvSpPr/>
          <p:nvPr/>
        </p:nvSpPr>
        <p:spPr>
          <a:xfrm>
            <a:off x="5613517" y="2800014"/>
            <a:ext cx="797286" cy="415587"/>
          </a:xfrm>
          <a:prstGeom prst="leftRightArrow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Højre-venstrepil 13"/>
          <p:cNvSpPr/>
          <p:nvPr/>
        </p:nvSpPr>
        <p:spPr>
          <a:xfrm>
            <a:off x="1941109" y="2744620"/>
            <a:ext cx="797286" cy="415587"/>
          </a:xfrm>
          <a:prstGeom prst="leftRightArrow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boks 7"/>
          <p:cNvSpPr txBox="1"/>
          <p:nvPr/>
        </p:nvSpPr>
        <p:spPr>
          <a:xfrm>
            <a:off x="1835696" y="2678638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Immaterielt </a:t>
            </a:r>
          </a:p>
          <a:p>
            <a:r>
              <a:rPr lang="da-DK" dirty="0" smtClean="0"/>
              <a:t>nytteværdi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5292080" y="2678824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Materiel</a:t>
            </a:r>
          </a:p>
          <a:p>
            <a:r>
              <a:rPr lang="da-DK" dirty="0" smtClean="0"/>
              <a:t>nytteværdi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35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Udgiftsfordeling, </a:t>
            </a:r>
            <a:r>
              <a:rPr lang="da-DK" dirty="0" smtClean="0"/>
              <a:t>Grundbeløb – Immateriel nytte – (er ikke et krav, men kan medtages)</a:t>
            </a:r>
            <a:endParaRPr lang="da-DK" dirty="0" smtClean="0">
              <a:solidFill>
                <a:srgbClr val="FF0000"/>
              </a:solidFill>
            </a:endParaRPr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Immaterielle </a:t>
            </a:r>
            <a:r>
              <a:rPr lang="da-DK" dirty="0"/>
              <a:t>nytteværdi består </a:t>
            </a:r>
            <a:r>
              <a:rPr lang="da-DK" dirty="0" smtClean="0"/>
              <a:t>af: </a:t>
            </a:r>
            <a:endParaRPr lang="da-DK" dirty="0"/>
          </a:p>
          <a:p>
            <a:pPr lvl="0"/>
            <a:r>
              <a:rPr lang="da-DK" dirty="0"/>
              <a:t>Tørskoet adgang til </a:t>
            </a:r>
            <a:r>
              <a:rPr lang="da-DK" dirty="0" smtClean="0"/>
              <a:t>ejendommen,</a:t>
            </a:r>
            <a:endParaRPr lang="da-DK" dirty="0"/>
          </a:p>
          <a:p>
            <a:pPr lvl="0"/>
            <a:r>
              <a:rPr lang="da-DK" dirty="0" smtClean="0"/>
              <a:t>Tryghed,</a:t>
            </a:r>
            <a:endParaRPr lang="da-DK" dirty="0"/>
          </a:p>
          <a:p>
            <a:pPr lvl="0"/>
            <a:r>
              <a:rPr lang="da-DK" dirty="0"/>
              <a:t>Områdets </a:t>
            </a:r>
            <a:r>
              <a:rPr lang="da-DK" dirty="0" smtClean="0"/>
              <a:t>omdømme,</a:t>
            </a:r>
            <a:endParaRPr lang="da-DK" dirty="0"/>
          </a:p>
          <a:p>
            <a:pPr lvl="0"/>
            <a:r>
              <a:rPr lang="da-DK" dirty="0"/>
              <a:t>Opretholdelse af </a:t>
            </a:r>
            <a:r>
              <a:rPr lang="da-DK" dirty="0" smtClean="0"/>
              <a:t>funktioner,</a:t>
            </a:r>
            <a:endParaRPr lang="da-DK" dirty="0"/>
          </a:p>
          <a:p>
            <a:pPr lvl="0"/>
            <a:r>
              <a:rPr lang="da-DK" dirty="0"/>
              <a:t>Forsikringsmæssig </a:t>
            </a:r>
            <a:r>
              <a:rPr lang="da-DK" dirty="0" smtClean="0"/>
              <a:t>sikring,</a:t>
            </a:r>
            <a:endParaRPr lang="da-DK" dirty="0"/>
          </a:p>
          <a:p>
            <a:pPr lvl="0"/>
            <a:r>
              <a:rPr lang="da-DK" dirty="0" smtClean="0"/>
              <a:t>Ejendomsværdisikring,</a:t>
            </a:r>
          </a:p>
          <a:p>
            <a:pPr lvl="0"/>
            <a:r>
              <a:rPr lang="da-DK" dirty="0" smtClean="0"/>
              <a:t>Forundersøgelse? </a:t>
            </a: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609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92491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Udgiftsfordeling, </a:t>
            </a:r>
            <a:r>
              <a:rPr lang="da-DK" dirty="0" smtClean="0"/>
              <a:t>Variable beløb - materiel </a:t>
            </a:r>
            <a:r>
              <a:rPr lang="da-DK" dirty="0"/>
              <a:t>nytteværdi.</a:t>
            </a:r>
          </a:p>
          <a:p>
            <a:endParaRPr lang="da-DK" dirty="0" smtClean="0"/>
          </a:p>
          <a:p>
            <a:r>
              <a:rPr lang="da-DK" dirty="0" smtClean="0"/>
              <a:t>Kote – anbefales 			Grundstørrelse – kan bruges</a:t>
            </a:r>
          </a:p>
          <a:p>
            <a:r>
              <a:rPr lang="da-DK" dirty="0" smtClean="0"/>
              <a:t>Sokkelkote			Byggeret</a:t>
            </a:r>
            <a:endParaRPr lang="da-DK" dirty="0"/>
          </a:p>
          <a:p>
            <a:r>
              <a:rPr lang="da-DK" dirty="0" smtClean="0"/>
              <a:t>Bygningstørrelse 			Ejendomsværdi </a:t>
            </a:r>
          </a:p>
          <a:p>
            <a:r>
              <a:rPr lang="da-DK" dirty="0" smtClean="0"/>
              <a:t>pr. Ejendomsnummer		”Andre værdier”</a:t>
            </a:r>
          </a:p>
          <a:p>
            <a:endParaRPr lang="da-DK" dirty="0" smtClean="0"/>
          </a:p>
          <a:p>
            <a:r>
              <a:rPr lang="da-DK" u="sng" dirty="0"/>
              <a:t>Vejlby Fed</a:t>
            </a:r>
          </a:p>
          <a:p>
            <a:r>
              <a:rPr lang="da-DK" dirty="0"/>
              <a:t>Ejer af veje/strand</a:t>
            </a:r>
          </a:p>
          <a:p>
            <a:r>
              <a:rPr lang="da-DK" dirty="0"/>
              <a:t>Sokkelkote</a:t>
            </a:r>
          </a:p>
          <a:p>
            <a:r>
              <a:rPr lang="da-DK" dirty="0"/>
              <a:t>Helår/sommerhus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39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</a:t>
            </a:r>
          </a:p>
          <a:p>
            <a:r>
              <a:rPr lang="da-DK" dirty="0" smtClean="0"/>
              <a:t>Parter</a:t>
            </a:r>
          </a:p>
          <a:p>
            <a:r>
              <a:rPr lang="da-DK" u="sng" dirty="0" smtClean="0"/>
              <a:t>Pris</a:t>
            </a:r>
            <a:endParaRPr lang="da-DK" u="sng" dirty="0"/>
          </a:p>
          <a:p>
            <a:r>
              <a:rPr lang="da-DK" dirty="0" smtClean="0"/>
              <a:t>Part_ anlæg</a:t>
            </a:r>
          </a:p>
          <a:p>
            <a:r>
              <a:rPr lang="da-DK" dirty="0" smtClean="0"/>
              <a:t>Part _vedligehold _ pr år</a:t>
            </a:r>
          </a:p>
          <a:p>
            <a:endParaRPr lang="da-DK" dirty="0" smtClean="0"/>
          </a:p>
          <a:p>
            <a:r>
              <a:rPr lang="da-DK" dirty="0" smtClean="0"/>
              <a:t>Skal det være ens?</a:t>
            </a:r>
            <a:endParaRPr lang="da-DK" dirty="0"/>
          </a:p>
          <a:p>
            <a:endParaRPr lang="da-DK" dirty="0" smtClean="0"/>
          </a:p>
          <a:p>
            <a:r>
              <a:rPr lang="da-DK" u="sng" dirty="0" smtClean="0"/>
              <a:t>Antal parter</a:t>
            </a:r>
          </a:p>
          <a:p>
            <a:r>
              <a:rPr lang="da-DK" dirty="0" smtClean="0"/>
              <a:t>Afhænger af regnestykket</a:t>
            </a:r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20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987574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Udgiftsfordeling Eksempel</a:t>
            </a:r>
            <a:endParaRPr lang="da-DK" dirty="0"/>
          </a:p>
          <a:p>
            <a:r>
              <a:rPr lang="da-DK" b="1" dirty="0"/>
              <a:t> </a:t>
            </a:r>
            <a:r>
              <a:rPr lang="da-DK" dirty="0" smtClean="0"/>
              <a:t>Samlede projekt- </a:t>
            </a:r>
            <a:r>
              <a:rPr lang="da-DK" dirty="0"/>
              <a:t>og anlægsudgifter: 				100 000,- kr.</a:t>
            </a:r>
          </a:p>
          <a:p>
            <a:r>
              <a:rPr lang="da-DK" dirty="0"/>
              <a:t> </a:t>
            </a:r>
          </a:p>
          <a:p>
            <a:pPr lvl="0"/>
            <a:r>
              <a:rPr lang="da-DK" dirty="0"/>
              <a:t>huse indenfor interessegrænsen.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A: 10 beliggende fuldt ud over kote 2,00 m</a:t>
            </a:r>
          </a:p>
          <a:p>
            <a:r>
              <a:rPr lang="da-DK" dirty="0"/>
              <a:t>B: 10 beliggende fuldt ud over kote 1,50 m, men helt eller delvis under kote 2,00 m </a:t>
            </a:r>
          </a:p>
          <a:p>
            <a:r>
              <a:rPr lang="da-DK" dirty="0"/>
              <a:t>C: 10 beliggende fuldt ud over kote 1,00 m, men helt eller delvis under kote 1,50 m </a:t>
            </a:r>
          </a:p>
          <a:p>
            <a:r>
              <a:rPr lang="da-DK" dirty="0"/>
              <a:t>D: 20 beliggende lavere</a:t>
            </a:r>
          </a:p>
          <a:p>
            <a:r>
              <a:rPr lang="da-DK" dirty="0"/>
              <a:t> 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65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K_skabelon_liggende_trekant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MFK_skabelon_liggende_trekant</Template>
  <TotalTime>845</TotalTime>
  <Words>527</Words>
  <Application>Microsoft Office PowerPoint</Application>
  <PresentationFormat>Skærmshow (16:9)</PresentationFormat>
  <Paragraphs>199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MFK_skabelon_liggende_trekant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Middelfart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Nicol Paulien Slingerland</dc:creator>
  <cp:lastModifiedBy>Nicol Paulien Slingerland</cp:lastModifiedBy>
  <cp:revision>43</cp:revision>
  <cp:lastPrinted>2022-02-17T07:26:10Z</cp:lastPrinted>
  <dcterms:created xsi:type="dcterms:W3CDTF">2022-02-07T07:57:25Z</dcterms:created>
  <dcterms:modified xsi:type="dcterms:W3CDTF">2022-02-17T10:30:51Z</dcterms:modified>
  <cp:contentStatus>Endelig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